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8" r:id="rId5"/>
  </p:sldMasterIdLst>
  <p:notesMasterIdLst>
    <p:notesMasterId r:id="rId23"/>
  </p:notesMasterIdLst>
  <p:handoutMasterIdLst>
    <p:handoutMasterId r:id="rId24"/>
  </p:handoutMasterIdLst>
  <p:sldIdLst>
    <p:sldId id="275" r:id="rId6"/>
    <p:sldId id="333" r:id="rId7"/>
    <p:sldId id="325" r:id="rId8"/>
    <p:sldId id="302" r:id="rId9"/>
    <p:sldId id="331" r:id="rId10"/>
    <p:sldId id="286" r:id="rId11"/>
    <p:sldId id="288" r:id="rId12"/>
    <p:sldId id="322" r:id="rId13"/>
    <p:sldId id="291" r:id="rId14"/>
    <p:sldId id="292" r:id="rId15"/>
    <p:sldId id="294" r:id="rId16"/>
    <p:sldId id="295" r:id="rId17"/>
    <p:sldId id="334" r:id="rId18"/>
    <p:sldId id="335" r:id="rId19"/>
    <p:sldId id="336" r:id="rId20"/>
    <p:sldId id="299" r:id="rId21"/>
    <p:sldId id="301" r:id="rId22"/>
  </p:sldIdLst>
  <p:sldSz cx="9144000" cy="5143500" type="screen16x9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9"/>
    <a:srgbClr val="4F575E"/>
    <a:srgbClr val="0A4E98"/>
    <a:srgbClr val="626A70"/>
    <a:srgbClr val="0063AA"/>
    <a:srgbClr val="454D4F"/>
    <a:srgbClr val="124683"/>
    <a:srgbClr val="6F4B9B"/>
    <a:srgbClr val="C3372A"/>
    <a:srgbClr val="1D4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9436" autoAdjust="0"/>
    <p:restoredTop sz="99882" autoAdjust="0"/>
  </p:normalViewPr>
  <p:slideViewPr>
    <p:cSldViewPr snapToGrid="0" snapToObjects="1">
      <p:cViewPr varScale="1">
        <p:scale>
          <a:sx n="153" d="100"/>
          <a:sy n="153" d="100"/>
        </p:scale>
        <p:origin x="1332" y="10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7F2F5CBE-67F0-B742-9452-2CA40B70B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173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9F11A75-CE0C-7648-A95A-6BA837BD02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69387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Slide2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 flipH="1">
            <a:off x="6439122" y="-2"/>
            <a:ext cx="2704877" cy="5143502"/>
          </a:xfrm>
          <a:prstGeom prst="rect">
            <a:avLst/>
          </a:prstGeom>
          <a:solidFill>
            <a:srgbClr val="0A4E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382" y="1041128"/>
            <a:ext cx="4994235" cy="957428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with two lines of content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765381" y="2244620"/>
            <a:ext cx="4994236" cy="459791"/>
          </a:xfrm>
        </p:spPr>
        <p:txBody>
          <a:bodyPr lIns="91440" rIns="91440"/>
          <a:lstStyle>
            <a:lvl1pPr marL="0" indent="0" algn="l">
              <a:buFontTx/>
              <a:buNone/>
              <a:defRPr sz="2400" spc="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765381" y="4056890"/>
            <a:ext cx="3885888" cy="345176"/>
          </a:xfrm>
        </p:spPr>
        <p:txBody>
          <a:bodyPr/>
          <a:lstStyle>
            <a:lvl1pPr marL="0" indent="0" algn="l">
              <a:buFontTx/>
              <a:buNone/>
              <a:defRPr sz="2000" b="0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Organization/Department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65381" y="4425166"/>
            <a:ext cx="3885887" cy="307490"/>
          </a:xfrm>
        </p:spPr>
        <p:txBody>
          <a:bodyPr/>
          <a:lstStyle>
            <a:lvl1pPr marL="0" indent="0" algn="l">
              <a:buFontTx/>
              <a:buNone/>
              <a:defRPr sz="2000" spc="5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765381" y="3687552"/>
            <a:ext cx="3885888" cy="345524"/>
          </a:xfrm>
        </p:spPr>
        <p:txBody>
          <a:bodyPr/>
          <a:lstStyle>
            <a:lvl1pPr marL="0" indent="0" algn="l">
              <a:buFontTx/>
              <a:buNone/>
              <a:defRPr sz="2000" b="1" i="0" spc="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65381" y="2987526"/>
            <a:ext cx="4994236" cy="0"/>
          </a:xfrm>
          <a:prstGeom prst="line">
            <a:avLst/>
          </a:prstGeom>
          <a:ln w="19050" cap="sq" cmpd="sng">
            <a:solidFill>
              <a:srgbClr val="626A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7058928" y="228854"/>
            <a:ext cx="1899160" cy="2746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endParaRPr lang="en-US" sz="1100" dirty="0" smtClean="0"/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1"/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5" name="Picture 14" descr="sanantonio_comb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383" y="3310999"/>
            <a:ext cx="2642616" cy="148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8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7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With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9174" y="1475510"/>
            <a:ext cx="7725654" cy="2875581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9174" y="959790"/>
            <a:ext cx="7725654" cy="442857"/>
          </a:xfrm>
        </p:spPr>
        <p:txBody>
          <a:bodyPr anchor="t" anchorCtr="0"/>
          <a:lstStyle>
            <a:lvl1pPr marL="0" indent="0" algn="ctr">
              <a:buNone/>
              <a:defRPr sz="18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1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With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944" y="3887031"/>
            <a:ext cx="6437312" cy="339811"/>
          </a:xfrm>
        </p:spPr>
        <p:txBody>
          <a:bodyPr lIns="0" tIns="0" rIns="0" bIns="0" anchor="t" anchorCtr="0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8944" y="1020042"/>
            <a:ext cx="6437312" cy="277035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8944" y="4143570"/>
            <a:ext cx="6437312" cy="443621"/>
          </a:xfrm>
        </p:spPr>
        <p:txBody>
          <a:bodyPr anchor="t" anchorCtr="0"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971550" y="240506"/>
            <a:ext cx="7200900" cy="601266"/>
          </a:xfrm>
        </p:spPr>
        <p:txBody>
          <a:bodyPr anchor="ctr"/>
          <a:lstStyle>
            <a:lvl1pPr marL="0" indent="0" algn="ctr">
              <a:buFontTx/>
              <a:buNone/>
              <a:defRPr sz="22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13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An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9176" y="1018309"/>
            <a:ext cx="3724281" cy="3364693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92076" y="1022291"/>
            <a:ext cx="3742755" cy="3360711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 marL="1828800" indent="0"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8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And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9177" y="1026970"/>
            <a:ext cx="3724281" cy="3365760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0548" y="1026970"/>
            <a:ext cx="3724283" cy="566761"/>
          </a:xfrm>
        </p:spPr>
        <p:txBody>
          <a:bodyPr anchor="ctr" anchorCtr="0"/>
          <a:lstStyle>
            <a:lvl1pPr marL="0" indent="0">
              <a:buNone/>
              <a:defRPr sz="18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4"/>
          </p:nvPr>
        </p:nvSpPr>
        <p:spPr>
          <a:xfrm>
            <a:off x="4710548" y="1593729"/>
            <a:ext cx="3724283" cy="27990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1828800" indent="0"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838200" y="490855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046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AndSubtitle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09174" y="1006188"/>
            <a:ext cx="3721608" cy="338654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89490" y="1006188"/>
            <a:ext cx="3645341" cy="566761"/>
          </a:xfrm>
        </p:spPr>
        <p:txBody>
          <a:bodyPr anchor="ctr" anchorCtr="0"/>
          <a:lstStyle>
            <a:lvl1pPr marL="0" indent="0">
              <a:buNone/>
              <a:defRPr sz="18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789490" y="1572948"/>
            <a:ext cx="3645341" cy="2819782"/>
          </a:xfrm>
        </p:spPr>
        <p:txBody>
          <a:bodyPr/>
          <a:lstStyle>
            <a:lvl1pPr marL="0" indent="0">
              <a:buFontTx/>
              <a:buNone/>
              <a:defRPr sz="1800" baseline="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None/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Text goes here…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527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AndSubtitleText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45" y="1006187"/>
            <a:ext cx="3014863" cy="605353"/>
          </a:xfrm>
        </p:spPr>
        <p:txBody>
          <a:bodyPr lIns="0" rIns="0" anchor="ctr" anchorCtr="0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080" y="1006186"/>
            <a:ext cx="4546034" cy="335531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45" y="1611540"/>
            <a:ext cx="3014863" cy="27499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4044" y="240506"/>
            <a:ext cx="7727073" cy="601266"/>
          </a:xfrm>
        </p:spPr>
        <p:txBody>
          <a:bodyPr anchor="ctr"/>
          <a:lstStyle>
            <a:lvl1pPr marL="0" indent="0" algn="ctr">
              <a:buFontTx/>
              <a:buNone/>
              <a:defRPr sz="22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861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ranches-sanantoni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624"/>
            <a:ext cx="9166860" cy="5580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425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lain Slide Reversed">
    <p:bg>
      <p:bgPr>
        <a:solidFill>
          <a:srgbClr val="0A4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621733"/>
            <a:ext cx="9144000" cy="521767"/>
          </a:xfrm>
          <a:prstGeom prst="rect">
            <a:avLst/>
          </a:prstGeom>
          <a:solidFill>
            <a:srgbClr val="4F5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rgbClr val="FFFFFF"/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3" name="Picture 12" descr="sananton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" y="4641733"/>
            <a:ext cx="5971032" cy="5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12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Slide2Lin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61950"/>
            <a:ext cx="4566920" cy="1625600"/>
          </a:xfrm>
          <a:prstGeom prst="rect">
            <a:avLst/>
          </a:prstGeom>
        </p:spPr>
      </p:pic>
      <p:sp>
        <p:nvSpPr>
          <p:cNvPr id="22" name="Rectangle 21"/>
          <p:cNvSpPr/>
          <p:nvPr userDrawn="1"/>
        </p:nvSpPr>
        <p:spPr>
          <a:xfrm>
            <a:off x="0" y="3504226"/>
            <a:ext cx="9144000" cy="1639274"/>
          </a:xfrm>
          <a:prstGeom prst="rect">
            <a:avLst/>
          </a:prstGeom>
          <a:solidFill>
            <a:srgbClr val="0A4E9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971550" y="1918609"/>
            <a:ext cx="7200900" cy="0"/>
          </a:xfrm>
          <a:prstGeom prst="line">
            <a:avLst/>
          </a:prstGeom>
          <a:ln w="19050" cap="sq" cmpd="sng">
            <a:solidFill>
              <a:srgbClr val="626A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971550" y="1918609"/>
            <a:ext cx="7200900" cy="957428"/>
          </a:xfrm>
        </p:spPr>
        <p:txBody>
          <a:bodyPr/>
          <a:lstStyle>
            <a:lvl1pPr>
              <a:defRPr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with two lines of content</a:t>
            </a:r>
            <a:endParaRPr lang="en-US" dirty="0"/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2876038"/>
            <a:ext cx="7200900" cy="459791"/>
          </a:xfrm>
        </p:spPr>
        <p:txBody>
          <a:bodyPr/>
          <a:lstStyle>
            <a:lvl1pPr marL="0" indent="0" algn="ctr">
              <a:buFontTx/>
              <a:buNone/>
              <a:defRPr sz="2400" spc="5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4040122"/>
            <a:ext cx="7162800" cy="345176"/>
          </a:xfrm>
        </p:spPr>
        <p:txBody>
          <a:bodyPr/>
          <a:lstStyle>
            <a:lvl1pPr marL="0" indent="0" algn="r">
              <a:buFontTx/>
              <a:buNone/>
              <a:defRPr sz="2000" b="0" i="0" spc="5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Organization/Department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4340785"/>
            <a:ext cx="7162800" cy="307490"/>
          </a:xfrm>
        </p:spPr>
        <p:txBody>
          <a:bodyPr/>
          <a:lstStyle>
            <a:lvl1pPr marL="0" indent="0" algn="r">
              <a:buFontTx/>
              <a:buNone/>
              <a:defRPr sz="2000" spc="5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90600" y="3739111"/>
            <a:ext cx="7162800" cy="345524"/>
          </a:xfrm>
        </p:spPr>
        <p:txBody>
          <a:bodyPr/>
          <a:lstStyle>
            <a:lvl1pPr marL="0" indent="0" algn="r">
              <a:buFontTx/>
              <a:buNone/>
              <a:defRPr sz="2000" b="1" i="0" spc="5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330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ranches-sanantoni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624"/>
            <a:ext cx="9166860" cy="55801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90600" y="1552979"/>
            <a:ext cx="7162800" cy="130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The </a:t>
            </a:r>
            <a:r>
              <a:rPr lang="en-US" sz="2400" i="1" spc="5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views </a:t>
            </a: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expressed are </a:t>
            </a:r>
            <a:r>
              <a:rPr lang="en-US" sz="2400" i="1" spc="5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my own and do not necessarily reflect official positions </a:t>
            </a: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/>
            </a:r>
            <a:b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</a:b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of </a:t>
            </a:r>
            <a:r>
              <a:rPr lang="en-US" sz="2400" i="1" spc="5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the </a:t>
            </a: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Federal </a:t>
            </a:r>
            <a:r>
              <a:rPr lang="en-US" sz="2400" i="1" spc="5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Reserve </a:t>
            </a:r>
            <a:r>
              <a:rPr lang="en-US" sz="2400" i="1" spc="50" dirty="0" smtClean="0">
                <a:solidFill>
                  <a:schemeClr val="accent2">
                    <a:lumMod val="50000"/>
                  </a:schemeClr>
                </a:solidFill>
                <a:latin typeface="Arial"/>
              </a:rPr>
              <a:t>System.</a:t>
            </a:r>
            <a:endParaRPr lang="en-US" sz="2400" i="1" spc="50" dirty="0">
              <a:solidFill>
                <a:schemeClr val="accent2">
                  <a:lumMod val="50000"/>
                </a:schemeClr>
              </a:solidFill>
              <a:latin typeface="Arial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971550" y="1314450"/>
            <a:ext cx="7200900" cy="0"/>
          </a:xfrm>
          <a:prstGeom prst="line">
            <a:avLst/>
          </a:prstGeom>
          <a:ln w="19050" cmpd="sng">
            <a:solidFill>
              <a:srgbClr val="626A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71550" y="3086100"/>
            <a:ext cx="7200900" cy="0"/>
          </a:xfrm>
          <a:prstGeom prst="line">
            <a:avLst/>
          </a:prstGeom>
          <a:ln w="19050" cmpd="sng">
            <a:solidFill>
              <a:srgbClr val="626A7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05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76" y="1025237"/>
            <a:ext cx="7727073" cy="33779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25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0325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76" y="1025237"/>
            <a:ext cx="7727073" cy="33779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42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bg>
      <p:bgPr>
        <a:solidFill>
          <a:srgbClr val="0A4E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504226"/>
            <a:ext cx="9144000" cy="1639274"/>
          </a:xfrm>
          <a:prstGeom prst="rect">
            <a:avLst/>
          </a:prstGeom>
          <a:solidFill>
            <a:srgbClr val="4F57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327565"/>
            <a:ext cx="7162800" cy="1014931"/>
          </a:xfrm>
        </p:spPr>
        <p:txBody>
          <a:bodyPr anchor="t"/>
          <a:lstStyle>
            <a:lvl1pPr algn="r"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4040122"/>
            <a:ext cx="7162800" cy="345176"/>
          </a:xfrm>
        </p:spPr>
        <p:txBody>
          <a:bodyPr/>
          <a:lstStyle>
            <a:lvl1pPr marL="0" indent="0" algn="r">
              <a:buFontTx/>
              <a:buNone/>
              <a:defRPr sz="2000" b="0" i="0" spc="5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Organization/Department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90600" y="4340785"/>
            <a:ext cx="7162800" cy="307490"/>
          </a:xfrm>
        </p:spPr>
        <p:txBody>
          <a:bodyPr/>
          <a:lstStyle>
            <a:lvl1pPr marL="0" indent="0" algn="r">
              <a:buFontTx/>
              <a:buNone/>
              <a:defRPr sz="2000" spc="5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990600" y="3739111"/>
            <a:ext cx="7162800" cy="345524"/>
          </a:xfrm>
        </p:spPr>
        <p:txBody>
          <a:bodyPr/>
          <a:lstStyle>
            <a:lvl1pPr marL="0" indent="0" algn="r">
              <a:buFontTx/>
              <a:buNone/>
              <a:defRPr sz="2000" b="1" i="0" spc="5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  <a:lvl3pPr marL="914400" indent="0" algn="l">
              <a:buFontTx/>
              <a:buNone/>
              <a:defRPr/>
            </a:lvl3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12750" y="10541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1"/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pic>
        <p:nvPicPr>
          <p:cNvPr id="13" name="Picture 12" descr="sanantoni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" y="4641733"/>
            <a:ext cx="5971032" cy="55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52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AndSubtitleText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45" y="1006187"/>
            <a:ext cx="3014863" cy="605353"/>
          </a:xfrm>
        </p:spPr>
        <p:txBody>
          <a:bodyPr lIns="0" rIns="0" anchor="ctr" anchorCtr="0"/>
          <a:lstStyle>
            <a:lvl1pPr algn="l">
              <a:defRPr sz="18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5080" y="1006186"/>
            <a:ext cx="4546034" cy="3355315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45" y="1611540"/>
            <a:ext cx="3014863" cy="274996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724044" y="240506"/>
            <a:ext cx="7727073" cy="601266"/>
          </a:xfrm>
        </p:spPr>
        <p:txBody>
          <a:bodyPr anchor="ctr"/>
          <a:lstStyle>
            <a:lvl1pPr marL="0" indent="0" algn="ctr">
              <a:buFontTx/>
              <a:buNone/>
              <a:defRPr sz="2200" b="1" i="0"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146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713234" y="1018309"/>
            <a:ext cx="7738941" cy="3332782"/>
          </a:xfrm>
        </p:spPr>
        <p:txBody>
          <a:bodyPr/>
          <a:lstStyle>
            <a:lvl1pPr>
              <a:defRPr sz="1800"/>
            </a:lvl1pPr>
          </a:lstStyle>
          <a:p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29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176" y="1025237"/>
            <a:ext cx="7727073" cy="337790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1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13232" y="1018310"/>
            <a:ext cx="7691464" cy="3364009"/>
          </a:xfrm>
        </p:spPr>
        <p:txBody>
          <a:bodyPr lIns="0" rIns="0"/>
          <a:lstStyle>
            <a:lvl1pPr marL="457200" indent="-292608">
              <a:buSzPct val="85000"/>
              <a:buFont typeface="+mj-lt"/>
              <a:buAutoNum type="arabicPeriod"/>
              <a:defRPr sz="1800"/>
            </a:lvl1pPr>
            <a:lvl2pPr marL="777240" indent="-320040">
              <a:buSzPct val="85000"/>
              <a:buFont typeface="+mj-lt"/>
              <a:buAutoNum type="alphaLcPeriod"/>
              <a:defRPr sz="1800"/>
            </a:lvl2pPr>
            <a:lvl3pPr marL="1143000" indent="-292608">
              <a:buSzPct val="80000"/>
              <a:buFont typeface="+mj-lt"/>
              <a:buAutoNum type="romanLcPeriod"/>
              <a:defRPr sz="1800"/>
            </a:lvl3pPr>
            <a:lvl4pPr marL="1463040" indent="-292608">
              <a:buSzPct val="80000"/>
              <a:buFont typeface="+mj-lt"/>
              <a:buAutoNum type="alphaLcPeriod"/>
              <a:defRPr sz="1800"/>
            </a:lvl4pPr>
            <a:lvl5pPr marL="1792224" indent="-274320">
              <a:buSzPct val="80000"/>
              <a:buFont typeface="+mj-lt"/>
              <a:buAutoNum type="romanLcPeriod"/>
              <a:defRPr sz="1800" baseline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5128679" y="-638981"/>
            <a:ext cx="914400" cy="6858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endParaRPr lang="en-US" sz="1800" spc="1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Franklin Gothic Book"/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69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3232" y="1025238"/>
            <a:ext cx="3757168" cy="3367492"/>
          </a:xfrm>
        </p:spPr>
        <p:txBody>
          <a:bodyPr/>
          <a:lstStyle>
            <a:lvl1pPr>
              <a:defRPr sz="1800">
                <a:latin typeface="Arial"/>
              </a:defRPr>
            </a:lvl1pPr>
            <a:lvl2pPr>
              <a:defRPr sz="18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1312" y="1025237"/>
            <a:ext cx="3732281" cy="3367493"/>
          </a:xfrm>
        </p:spPr>
        <p:txBody>
          <a:bodyPr/>
          <a:lstStyle>
            <a:lvl1pPr>
              <a:defRPr sz="18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4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ColumnBullets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280" y="1020040"/>
            <a:ext cx="3748120" cy="479822"/>
          </a:xfrm>
        </p:spPr>
        <p:txBody>
          <a:bodyPr anchor="t" anchorCtr="0"/>
          <a:lstStyle>
            <a:lvl1pPr marL="0" indent="0">
              <a:buNone/>
              <a:defRPr sz="18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2280" y="1680296"/>
            <a:ext cx="3748120" cy="2712433"/>
          </a:xfrm>
        </p:spPr>
        <p:txBody>
          <a:bodyPr/>
          <a:lstStyle>
            <a:lvl1pPr>
              <a:defRPr sz="1800">
                <a:latin typeface="Arial"/>
              </a:defRPr>
            </a:lvl1pPr>
            <a:lvl2pPr>
              <a:defRPr sz="1800">
                <a:latin typeface="Arial"/>
              </a:defRPr>
            </a:lvl2pPr>
            <a:lvl3pPr>
              <a:defRPr sz="1800">
                <a:latin typeface="Arial"/>
              </a:defRPr>
            </a:lvl3pPr>
            <a:lvl4pPr>
              <a:defRPr sz="1800">
                <a:latin typeface="Arial"/>
              </a:defRPr>
            </a:lvl4pPr>
            <a:lvl5pPr>
              <a:defRPr sz="180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2839" y="1020040"/>
            <a:ext cx="3762625" cy="479822"/>
          </a:xfrm>
        </p:spPr>
        <p:txBody>
          <a:bodyPr anchor="t" anchorCtr="0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2839" y="1680296"/>
            <a:ext cx="3762625" cy="2712433"/>
          </a:xfrm>
        </p:spPr>
        <p:txBody>
          <a:bodyPr/>
          <a:lstStyle>
            <a:lvl1pPr>
              <a:defRPr sz="1800" b="0" i="0">
                <a:latin typeface="Arial"/>
              </a:defRPr>
            </a:lvl1pPr>
            <a:lvl2pPr>
              <a:defRPr sz="1800" b="0" i="0">
                <a:latin typeface="Arial"/>
              </a:defRPr>
            </a:lvl2pPr>
            <a:lvl3pPr>
              <a:defRPr sz="1800" b="0" i="0">
                <a:latin typeface="Arial"/>
              </a:defRPr>
            </a:lvl3pPr>
            <a:lvl4pPr>
              <a:defRPr sz="1800" b="0" i="0">
                <a:latin typeface="Arial"/>
              </a:defRPr>
            </a:lvl4pPr>
            <a:lvl5pPr>
              <a:defRPr sz="1800" b="0" i="0">
                <a:latin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2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9174" y="1011382"/>
            <a:ext cx="7725654" cy="3285557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dirty="0" smtClean="0"/>
              <a:t>Click to edit Master text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972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Column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00304" y="251383"/>
            <a:ext cx="7738942" cy="590366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00304" y="1496292"/>
            <a:ext cx="7738942" cy="2844390"/>
          </a:xfrm>
        </p:spPr>
        <p:txBody>
          <a:bodyPr numCol="2" spcCol="36576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Master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0304" y="1004945"/>
            <a:ext cx="7738942" cy="422075"/>
          </a:xfrm>
        </p:spPr>
        <p:txBody>
          <a:bodyPr anchor="ctr" anchorCtr="0"/>
          <a:lstStyle>
            <a:lvl1pPr marL="0" indent="0" algn="ctr">
              <a:buNone/>
              <a:defRPr sz="1800" b="1" i="0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/>
          <a:lstStyle>
            <a:lvl1pPr algn="r">
              <a:defRPr sz="12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7583711" y="136682"/>
            <a:ext cx="1419731" cy="211260"/>
          </a:xfrm>
        </p:spPr>
        <p:txBody>
          <a:bodyPr/>
          <a:lstStyle>
            <a:lvl1pPr marL="91440" indent="0" algn="r">
              <a:buFontTx/>
              <a:buNone/>
              <a:defRPr sz="1100">
                <a:solidFill>
                  <a:schemeClr val="bg2">
                    <a:lumMod val="75000"/>
                  </a:schemeClr>
                </a:solidFill>
              </a:defRPr>
            </a:lvl1pPr>
            <a:lvl2pPr marL="429768" indent="0">
              <a:buFontTx/>
              <a:buNone/>
              <a:defRPr sz="1100">
                <a:solidFill>
                  <a:schemeClr val="bg1"/>
                </a:solidFill>
              </a:defRPr>
            </a:lvl2pPr>
            <a:lvl3pPr marL="704088" indent="0">
              <a:buFontTx/>
              <a:buNone/>
              <a:defRPr sz="1100">
                <a:solidFill>
                  <a:schemeClr val="bg1"/>
                </a:solidFill>
              </a:defRPr>
            </a:lvl3pPr>
            <a:lvl4pPr marL="969264" indent="0">
              <a:buFontTx/>
              <a:buNone/>
              <a:defRPr sz="1100">
                <a:solidFill>
                  <a:schemeClr val="bg1"/>
                </a:solidFill>
              </a:defRPr>
            </a:lvl4pPr>
            <a:lvl5pPr marL="1207008" indent="0">
              <a:buFontTx/>
              <a:buNone/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50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anches-sanantonio.jpg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94624"/>
            <a:ext cx="9166860" cy="55801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9174" y="251383"/>
            <a:ext cx="7725654" cy="59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174" y="1025238"/>
            <a:ext cx="7725654" cy="356938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8147" y="4759730"/>
            <a:ext cx="1881628" cy="273844"/>
          </a:xfrm>
          <a:prstGeom prst="rect">
            <a:avLst/>
          </a:prstGeom>
        </p:spPr>
        <p:txBody>
          <a:bodyPr anchor="ctr" anchorCtr="0"/>
          <a:lstStyle>
            <a:lvl1pPr algn="r">
              <a:defRPr sz="1000" spc="5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5E9C14A8-3742-104C-87E5-B5DE088EA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/>
        </p:nvSpPr>
        <p:spPr>
          <a:xfrm>
            <a:off x="7831511" y="207659"/>
            <a:ext cx="2070103" cy="29413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buSzPct val="90000"/>
              <a:buFontTx/>
              <a:buNone/>
              <a:defRPr sz="1100" kern="1200" spc="50">
                <a:solidFill>
                  <a:srgbClr val="777877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56032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Char char="§"/>
              <a:defRPr sz="2000" kern="1200" spc="5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60120" indent="-256032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Char char="§"/>
              <a:defRPr sz="2000" kern="1200" spc="5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25296" indent="-256032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Char char="§"/>
              <a:defRPr sz="2000" kern="1200" spc="5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63040" indent="-256032" algn="l" defTabSz="457200" rtl="0" eaLnBrk="1" latinLnBrk="0" hangingPunct="1">
              <a:spcBef>
                <a:spcPct val="20000"/>
              </a:spcBef>
              <a:buSzPct val="90000"/>
              <a:buFont typeface="Wingdings" charset="2"/>
              <a:buChar char="§"/>
              <a:defRPr sz="2000" kern="1200" spc="5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kern="1200"/>
          </a:p>
        </p:txBody>
      </p:sp>
    </p:spTree>
    <p:extLst>
      <p:ext uri="{BB962C8B-B14F-4D97-AF65-F5344CB8AC3E}">
        <p14:creationId xmlns:p14="http://schemas.microsoft.com/office/powerpoint/2010/main" val="404728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1" r:id="rId2"/>
    <p:sldLayoutId id="2147483716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8" r:id="rId17"/>
    <p:sldLayoutId id="2147483717" r:id="rId18"/>
    <p:sldLayoutId id="2147483721" r:id="rId19"/>
    <p:sldLayoutId id="2147483726" r:id="rId20"/>
    <p:sldLayoutId id="2147483727" r:id="rId21"/>
    <p:sldLayoutId id="2147483729" r:id="rId22"/>
    <p:sldLayoutId id="2147483732" r:id="rId23"/>
    <p:sldLayoutId id="2147483734" r:id="rId24"/>
    <p:sldLayoutId id="2147483737" r:id="rId25"/>
    <p:sldLayoutId id="2147483738" r:id="rId26"/>
    <p:sldLayoutId id="2147483740" r:id="rId27"/>
    <p:sldLayoutId id="2147483741" r:id="rId28"/>
    <p:sldLayoutId id="2147483745" r:id="rId29"/>
    <p:sldLayoutId id="2147483747" r:id="rId30"/>
    <p:sldLayoutId id="2147483751" r:id="rId3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b="1" i="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7472" indent="-256032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defRPr sz="200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56032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defRPr sz="200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60120" indent="-256032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defRPr sz="200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25296" indent="-256032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defRPr sz="200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63040" indent="-256032" algn="l" defTabSz="457200" rtl="0" eaLnBrk="1" latinLnBrk="0" hangingPunct="1">
        <a:spcBef>
          <a:spcPct val="20000"/>
        </a:spcBef>
        <a:buSzPct val="90000"/>
        <a:buFont typeface="Wingdings" charset="2"/>
        <a:buChar char="§"/>
        <a:defRPr sz="2000" kern="1200" spc="50">
          <a:solidFill>
            <a:schemeClr val="accent2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allasfed.org/research/update/us.aspx" TargetMode="External"/><Relationship Id="rId13" Type="http://schemas.openxmlformats.org/officeDocument/2006/relationships/image" Target="../media/image20.png"/><Relationship Id="rId3" Type="http://schemas.openxmlformats.org/officeDocument/2006/relationships/hyperlink" Target="https://www.dallasfed.org/research/update/reg.aspx" TargetMode="External"/><Relationship Id="rId7" Type="http://schemas.openxmlformats.org/officeDocument/2006/relationships/hyperlink" Target="https://www.dallasfed.org/research/surveys/des.aspx" TargetMode="External"/><Relationship Id="rId12" Type="http://schemas.openxmlformats.org/officeDocument/2006/relationships/image" Target="../media/image19.png"/><Relationship Id="rId2" Type="http://schemas.openxmlformats.org/officeDocument/2006/relationships/hyperlink" Target="https://www.dallasfed.org/research/swe" TargetMode="External"/><Relationship Id="rId1" Type="http://schemas.openxmlformats.org/officeDocument/2006/relationships/slideLayout" Target="../slideLayouts/slideLayout30.xml"/><Relationship Id="rId6" Type="http://schemas.openxmlformats.org/officeDocument/2006/relationships/hyperlink" Target="https://www.dallasfed.org/research/surveys/" TargetMode="External"/><Relationship Id="rId11" Type="http://schemas.openxmlformats.org/officeDocument/2006/relationships/image" Target="../media/image18.png"/><Relationship Id="rId5" Type="http://schemas.openxmlformats.org/officeDocument/2006/relationships/hyperlink" Target="https://www.dallasfed.org/research/indicators/aus.cfm" TargetMode="External"/><Relationship Id="rId15" Type="http://schemas.openxmlformats.org/officeDocument/2006/relationships/image" Target="../media/image22.png"/><Relationship Id="rId10" Type="http://schemas.openxmlformats.org/officeDocument/2006/relationships/hyperlink" Target="https://www.dallasfed.org/research.aspx" TargetMode="External"/><Relationship Id="rId4" Type="http://schemas.openxmlformats.org/officeDocument/2006/relationships/hyperlink" Target="http://www.dallasfed.org/research/indicators/sa.cfm" TargetMode="External"/><Relationship Id="rId9" Type="http://schemas.openxmlformats.org/officeDocument/2006/relationships/hyperlink" Target="https://www.dallasfed.org/institute/update" TargetMode="External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Texas Economic Outlook:</a:t>
            </a:r>
            <a:br>
              <a:rPr lang="en-US" dirty="0" smtClean="0"/>
            </a:br>
            <a:r>
              <a:rPr lang="en-US" dirty="0" smtClean="0"/>
              <a:t>Cruising in Third Gear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90600" y="3925822"/>
            <a:ext cx="7162800" cy="345176"/>
          </a:xfrm>
        </p:spPr>
        <p:txBody>
          <a:bodyPr/>
          <a:lstStyle/>
          <a:p>
            <a:r>
              <a:rPr lang="en-US" dirty="0"/>
              <a:t>Assistant Vice President and Senior Economist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990600" y="4226485"/>
            <a:ext cx="7162800" cy="307490"/>
          </a:xfrm>
        </p:spPr>
        <p:txBody>
          <a:bodyPr/>
          <a:lstStyle/>
          <a:p>
            <a:r>
              <a:rPr lang="en-US" dirty="0" smtClean="0"/>
              <a:t>11/16/17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990600" y="3624811"/>
            <a:ext cx="7162800" cy="345524"/>
          </a:xfrm>
        </p:spPr>
        <p:txBody>
          <a:bodyPr/>
          <a:lstStyle/>
          <a:p>
            <a:r>
              <a:rPr lang="en-US" dirty="0" smtClean="0"/>
              <a:t>Keith Phillips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4674290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1200" dirty="0">
                <a:solidFill>
                  <a:srgbClr val="D9D9D9"/>
                </a:solidFill>
                <a:latin typeface="+mj-lt"/>
              </a:rPr>
              <a:t>The views expressed in this presentation are strictly those of the presenter and do not necessarily reflect the </a:t>
            </a:r>
            <a:r>
              <a:rPr lang="en-US" sz="1200" dirty="0" smtClean="0">
                <a:solidFill>
                  <a:srgbClr val="D9D9D9"/>
                </a:solidFill>
                <a:latin typeface="+mj-lt"/>
              </a:rPr>
              <a:t>positions of the Federal Reserve </a:t>
            </a:r>
            <a:r>
              <a:rPr lang="en-US" sz="1200" dirty="0">
                <a:solidFill>
                  <a:srgbClr val="D9D9D9"/>
                </a:solidFill>
                <a:latin typeface="+mj-lt"/>
              </a:rPr>
              <a:t>Bank of Dallas or the Federal Reserve System. </a:t>
            </a:r>
            <a:r>
              <a:rPr lang="en-US" sz="1200" dirty="0" smtClean="0">
                <a:solidFill>
                  <a:srgbClr val="D9D9D9"/>
                </a:solidFill>
                <a:latin typeface="+mj-lt"/>
              </a:rPr>
              <a:t>Any </a:t>
            </a:r>
            <a:r>
              <a:rPr lang="en-US" sz="1200" dirty="0">
                <a:solidFill>
                  <a:srgbClr val="D9D9D9"/>
                </a:solidFill>
                <a:latin typeface="+mj-lt"/>
              </a:rPr>
              <a:t>secondary distribution of this </a:t>
            </a:r>
            <a:r>
              <a:rPr lang="en-US" sz="1200" dirty="0" smtClean="0">
                <a:solidFill>
                  <a:srgbClr val="D9D9D9"/>
                </a:solidFill>
                <a:latin typeface="+mj-lt"/>
              </a:rPr>
              <a:t>material is strictly </a:t>
            </a:r>
            <a:r>
              <a:rPr lang="en-US" sz="1200" dirty="0">
                <a:solidFill>
                  <a:srgbClr val="D9D9D9"/>
                </a:solidFill>
                <a:latin typeface="+mj-lt"/>
              </a:rPr>
              <a:t>prohibited</a:t>
            </a:r>
            <a:r>
              <a:rPr lang="en-US" sz="1200" dirty="0" smtClean="0">
                <a:solidFill>
                  <a:srgbClr val="D9D9D9"/>
                </a:solidFill>
                <a:latin typeface="+mj-lt"/>
              </a:rPr>
              <a:t>.</a:t>
            </a:r>
            <a:endParaRPr lang="en-US" sz="1200" dirty="0">
              <a:solidFill>
                <a:srgbClr val="D9D9D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15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6123"/>
            <a:ext cx="7725654" cy="655397"/>
          </a:xfrm>
        </p:spPr>
        <p:txBody>
          <a:bodyPr/>
          <a:lstStyle/>
          <a:p>
            <a:r>
              <a:rPr lang="en-US" dirty="0" smtClean="0"/>
              <a:t>Energy Survey </a:t>
            </a:r>
            <a:r>
              <a:rPr lang="en-US" dirty="0"/>
              <a:t>Suggests </a:t>
            </a:r>
            <a:r>
              <a:rPr lang="en-US" dirty="0" smtClean="0"/>
              <a:t>Continued Growth </a:t>
            </a:r>
            <a:r>
              <a:rPr lang="en-US" dirty="0"/>
              <a:t>in Energy Activity </a:t>
            </a:r>
            <a:r>
              <a:rPr lang="en-US" dirty="0" smtClean="0"/>
              <a:t>Going into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313" y="827903"/>
            <a:ext cx="5789376" cy="3809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6123"/>
            <a:ext cx="7725654" cy="655397"/>
          </a:xfrm>
        </p:spPr>
        <p:txBody>
          <a:bodyPr/>
          <a:lstStyle/>
          <a:p>
            <a:r>
              <a:rPr lang="en-US" dirty="0" smtClean="0"/>
              <a:t>Texas Leading </a:t>
            </a:r>
            <a:r>
              <a:rPr lang="en-US" dirty="0"/>
              <a:t>Index </a:t>
            </a:r>
            <a:r>
              <a:rPr lang="en-US" dirty="0" smtClean="0"/>
              <a:t>Components Mostly Positive After Adjusting for Temporary Hurricane Effects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15" y="765083"/>
            <a:ext cx="6717085" cy="39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0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-27000"/>
            <a:ext cx="7725654" cy="655397"/>
          </a:xfrm>
        </p:spPr>
        <p:txBody>
          <a:bodyPr/>
          <a:lstStyle/>
          <a:p>
            <a:r>
              <a:rPr lang="en-US" dirty="0"/>
              <a:t>Texas Jobs Forecasted to Grow </a:t>
            </a:r>
            <a:r>
              <a:rPr lang="en-US" dirty="0" smtClean="0"/>
              <a:t>2.0% </a:t>
            </a:r>
            <a:r>
              <a:rPr lang="en-US" dirty="0"/>
              <a:t>to </a:t>
            </a:r>
            <a:r>
              <a:rPr lang="en-US" dirty="0" smtClean="0"/>
              <a:t>3.0% </a:t>
            </a:r>
            <a:r>
              <a:rPr lang="en-US" dirty="0"/>
              <a:t>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2017 and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707" y="344895"/>
            <a:ext cx="5918587" cy="428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7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-27000"/>
            <a:ext cx="7725654" cy="655397"/>
          </a:xfrm>
        </p:spPr>
        <p:txBody>
          <a:bodyPr/>
          <a:lstStyle/>
          <a:p>
            <a:r>
              <a:rPr lang="en-US" dirty="0" smtClean="0"/>
              <a:t>Corpus Christi Job Benefits from Eagle Ford Boom; Declined with 2015-16 Oil Bust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753" y="628397"/>
            <a:ext cx="6958208" cy="3954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-27000"/>
            <a:ext cx="7725654" cy="655397"/>
          </a:xfrm>
        </p:spPr>
        <p:txBody>
          <a:bodyPr/>
          <a:lstStyle/>
          <a:p>
            <a:r>
              <a:rPr lang="en-US" dirty="0" smtClean="0"/>
              <a:t>Corpus Christi Job Growth Strong in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206" y="628397"/>
            <a:ext cx="3313134" cy="403843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Corpus Christi growing at 3.6 percent, -0.9 percent in 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Strong rebound in mining and construction.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Professional &amp; business services, financial activities strong.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Leisure and hospitality, health care weaker than last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Harvey weakened Q3 growth, but effects temporary.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Corpus Christi job growth likely to finish the year above the state average, remain strong next year – if oil prices hold up.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22042" b="287"/>
          <a:stretch/>
        </p:blipFill>
        <p:spPr>
          <a:xfrm>
            <a:off x="3351951" y="250519"/>
            <a:ext cx="5792049" cy="420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3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27025"/>
            <a:ext cx="7725654" cy="655397"/>
          </a:xfrm>
        </p:spPr>
        <p:txBody>
          <a:bodyPr/>
          <a:lstStyle/>
          <a:p>
            <a:r>
              <a:rPr lang="en-US" dirty="0" smtClean="0"/>
              <a:t>Hurricane Harvey’s Net Impact on Gulf Coast Jobs Should be Transitory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12" y="729081"/>
            <a:ext cx="6776583" cy="384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9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76" y="1025237"/>
            <a:ext cx="7727073" cy="3020983"/>
          </a:xfrm>
        </p:spPr>
        <p:txBody>
          <a:bodyPr/>
          <a:lstStyle/>
          <a:p>
            <a:r>
              <a:rPr lang="en-US" dirty="0"/>
              <a:t>In past two </a:t>
            </a:r>
            <a:r>
              <a:rPr lang="en-US" dirty="0" smtClean="0"/>
              <a:t>years, </a:t>
            </a:r>
            <a:r>
              <a:rPr lang="en-US" dirty="0"/>
              <a:t>Texas weakened sharply but continued to grow - did much better than 1980s and better than other energy states.</a:t>
            </a:r>
          </a:p>
          <a:p>
            <a:r>
              <a:rPr lang="en-US" dirty="0"/>
              <a:t>In second half of </a:t>
            </a:r>
            <a:r>
              <a:rPr lang="en-US" dirty="0" smtClean="0"/>
              <a:t>2016, </a:t>
            </a:r>
            <a:r>
              <a:rPr lang="en-US" dirty="0"/>
              <a:t>energy and manufacturing sectors stabilized and job growth picked </a:t>
            </a:r>
            <a:r>
              <a:rPr lang="en-US" dirty="0" smtClean="0"/>
              <a:t>up. </a:t>
            </a:r>
            <a:endParaRPr lang="en-US" dirty="0"/>
          </a:p>
          <a:p>
            <a:pPr lvl="1"/>
            <a:r>
              <a:rPr lang="en-US" dirty="0" smtClean="0"/>
              <a:t>In 2017, these sectors have rebounded.</a:t>
            </a:r>
            <a:endParaRPr lang="en-US" dirty="0"/>
          </a:p>
          <a:p>
            <a:r>
              <a:rPr lang="en-US" dirty="0"/>
              <a:t>Texas likely to grow about </a:t>
            </a:r>
            <a:r>
              <a:rPr lang="en-US" dirty="0" smtClean="0"/>
              <a:t>2.6 </a:t>
            </a:r>
            <a:r>
              <a:rPr lang="en-US" dirty="0"/>
              <a:t>percent this </a:t>
            </a:r>
            <a:r>
              <a:rPr lang="en-US" dirty="0" smtClean="0"/>
              <a:t>year, similar rate in 2018.</a:t>
            </a:r>
          </a:p>
          <a:p>
            <a:r>
              <a:rPr lang="en-US" dirty="0" smtClean="0"/>
              <a:t>Corpus Christi has benefitted from rebound in energy, growth in petrochemicals, trade though port  </a:t>
            </a:r>
          </a:p>
          <a:p>
            <a:r>
              <a:rPr lang="en-US" dirty="0" smtClean="0"/>
              <a:t>Biggest </a:t>
            </a:r>
            <a:r>
              <a:rPr lang="en-US" dirty="0"/>
              <a:t>risk to the forecast is sharp decline in oil prices or exports.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152323"/>
            <a:ext cx="7725654" cy="590366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" y="1006187"/>
            <a:ext cx="4488180" cy="395893"/>
          </a:xfrm>
        </p:spPr>
        <p:txBody>
          <a:bodyPr/>
          <a:lstStyle/>
          <a:p>
            <a:r>
              <a:rPr lang="en-US" dirty="0"/>
              <a:t>Public Resources from the Dallas Fed: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45" y="1611540"/>
            <a:ext cx="4609955" cy="274996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hlinkClick r:id="rId2"/>
              </a:rPr>
              <a:t>Southwest Economy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3"/>
              </a:rPr>
              <a:t>Regional </a:t>
            </a:r>
            <a:r>
              <a:rPr lang="en-US" sz="1600" dirty="0">
                <a:solidFill>
                  <a:prstClr val="black"/>
                </a:solidFill>
                <a:hlinkClick r:id="rId3"/>
              </a:rPr>
              <a:t>Economic Updates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4"/>
              </a:rPr>
              <a:t>San </a:t>
            </a:r>
            <a:r>
              <a:rPr lang="en-US" sz="1600" dirty="0">
                <a:solidFill>
                  <a:prstClr val="black"/>
                </a:solidFill>
                <a:hlinkClick r:id="rId4"/>
              </a:rPr>
              <a:t>Antonio </a:t>
            </a:r>
            <a:r>
              <a:rPr lang="en-US" sz="1600" dirty="0">
                <a:solidFill>
                  <a:prstClr val="black"/>
                </a:solidFill>
              </a:rPr>
              <a:t>and </a:t>
            </a:r>
            <a:r>
              <a:rPr lang="en-US" sz="1600" dirty="0">
                <a:solidFill>
                  <a:prstClr val="black"/>
                </a:solidFill>
                <a:hlinkClick r:id="rId5"/>
              </a:rPr>
              <a:t>Austin</a:t>
            </a:r>
            <a:r>
              <a:rPr lang="en-US" sz="1600" dirty="0">
                <a:solidFill>
                  <a:prstClr val="black"/>
                </a:solidFill>
              </a:rPr>
              <a:t> Economic Indicators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6"/>
              </a:rPr>
              <a:t>Texas </a:t>
            </a:r>
            <a:r>
              <a:rPr lang="en-US" sz="1600" dirty="0">
                <a:solidFill>
                  <a:prstClr val="black"/>
                </a:solidFill>
                <a:hlinkClick r:id="rId6"/>
              </a:rPr>
              <a:t>Business Outlook Surveys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7"/>
              </a:rPr>
              <a:t>Energy </a:t>
            </a:r>
            <a:r>
              <a:rPr lang="en-US" sz="1600" dirty="0">
                <a:solidFill>
                  <a:prstClr val="black"/>
                </a:solidFill>
                <a:hlinkClick r:id="rId7"/>
              </a:rPr>
              <a:t>Survey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8"/>
              </a:rPr>
              <a:t>National </a:t>
            </a:r>
            <a:r>
              <a:rPr lang="en-US" sz="1600" dirty="0">
                <a:solidFill>
                  <a:prstClr val="black"/>
                </a:solidFill>
                <a:hlinkClick r:id="rId8"/>
              </a:rPr>
              <a:t>Economic Updates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9"/>
              </a:rPr>
              <a:t>International </a:t>
            </a:r>
            <a:r>
              <a:rPr lang="en-US" sz="1600" dirty="0">
                <a:solidFill>
                  <a:prstClr val="black"/>
                </a:solidFill>
                <a:hlinkClick r:id="rId9"/>
              </a:rPr>
              <a:t>Economic Updates</a:t>
            </a:r>
            <a:endParaRPr lang="en-US" sz="1600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hlinkClick r:id="rId10"/>
              </a:rPr>
              <a:t>Additional </a:t>
            </a:r>
            <a:r>
              <a:rPr lang="en-US" sz="1600" dirty="0">
                <a:solidFill>
                  <a:prstClr val="black"/>
                </a:solidFill>
                <a:hlinkClick r:id="rId10"/>
              </a:rPr>
              <a:t>Research Publications and Data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Dallas Fed Publications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49" y="2252664"/>
            <a:ext cx="3398545" cy="452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049" y="2705593"/>
            <a:ext cx="3398545" cy="4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2"/>
          <a:stretch/>
        </p:blipFill>
        <p:spPr bwMode="auto">
          <a:xfrm>
            <a:off x="5662483" y="1644671"/>
            <a:ext cx="3386695" cy="60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C:\Users\k4cps01\Pictures\swe banner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899" y="770889"/>
            <a:ext cx="3386695" cy="87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3395" y="3155795"/>
            <a:ext cx="3385783" cy="7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40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12176" y="1025237"/>
            <a:ext cx="7727073" cy="3020983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 five years prior to 2015, growth in energy, construction and exports provided a strong stimulus to Texas. 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In 2015 and 2016, low oil prices and strong dollar reduced job growth – but Texas did better than other energy states.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This year, Texas </a:t>
            </a:r>
            <a:r>
              <a:rPr lang="en-US" dirty="0">
                <a:solidFill>
                  <a:schemeClr val="tx2"/>
                </a:solidFill>
              </a:rPr>
              <a:t>employment </a:t>
            </a:r>
            <a:r>
              <a:rPr lang="en-US" dirty="0" smtClean="0">
                <a:solidFill>
                  <a:schemeClr val="tx2"/>
                </a:solidFill>
              </a:rPr>
              <a:t>is growing much faster than 2016, </a:t>
            </a:r>
            <a:r>
              <a:rPr lang="en-US" dirty="0">
                <a:solidFill>
                  <a:schemeClr val="tx2"/>
                </a:solidFill>
              </a:rPr>
              <a:t>faster than the nation and </a:t>
            </a:r>
            <a:r>
              <a:rPr lang="en-US" dirty="0" smtClean="0">
                <a:solidFill>
                  <a:schemeClr val="tx2"/>
                </a:solidFill>
              </a:rPr>
              <a:t>above </a:t>
            </a:r>
            <a:r>
              <a:rPr lang="en-US" dirty="0">
                <a:solidFill>
                  <a:schemeClr val="tx2"/>
                </a:solidFill>
              </a:rPr>
              <a:t>trend</a:t>
            </a:r>
            <a:r>
              <a:rPr lang="en-US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Pickup mostly due to a rebound in energy </a:t>
            </a:r>
            <a:r>
              <a:rPr lang="en-US" dirty="0">
                <a:solidFill>
                  <a:schemeClr val="tx2"/>
                </a:solidFill>
              </a:rPr>
              <a:t>and manufacturing </a:t>
            </a:r>
            <a:r>
              <a:rPr lang="en-US" dirty="0" smtClean="0">
                <a:solidFill>
                  <a:schemeClr val="tx2"/>
                </a:solidFill>
              </a:rPr>
              <a:t>sectors.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Jobs </a:t>
            </a:r>
            <a:r>
              <a:rPr lang="en-US" dirty="0">
                <a:solidFill>
                  <a:schemeClr val="tx2"/>
                </a:solidFill>
              </a:rPr>
              <a:t>forecasted to grow </a:t>
            </a:r>
            <a:r>
              <a:rPr lang="en-US" dirty="0" smtClean="0">
                <a:solidFill>
                  <a:schemeClr val="tx2"/>
                </a:solidFill>
              </a:rPr>
              <a:t>2.6 </a:t>
            </a:r>
            <a:r>
              <a:rPr lang="en-US" dirty="0">
                <a:solidFill>
                  <a:schemeClr val="tx2"/>
                </a:solidFill>
              </a:rPr>
              <a:t>percent </a:t>
            </a:r>
            <a:r>
              <a:rPr lang="en-US" dirty="0" smtClean="0">
                <a:solidFill>
                  <a:schemeClr val="tx2"/>
                </a:solidFill>
              </a:rPr>
              <a:t>this year with a similar pace of activity next year.   </a:t>
            </a:r>
          </a:p>
          <a:p>
            <a:pPr marL="9144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Texas Economic Growth Weak in 2015 and 2016, </a:t>
            </a:r>
            <a:r>
              <a:rPr lang="en-US" dirty="0" smtClean="0"/>
              <a:t>Accelerating This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1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" y="263852"/>
            <a:ext cx="6634414" cy="4434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6046"/>
            <a:ext cx="8008518" cy="590366"/>
          </a:xfrm>
        </p:spPr>
        <p:txBody>
          <a:bodyPr/>
          <a:lstStyle/>
          <a:p>
            <a:r>
              <a:rPr lang="en-US" sz="2400" dirty="0"/>
              <a:t>2016 </a:t>
            </a:r>
            <a:r>
              <a:rPr lang="en-US" sz="2400" dirty="0" smtClean="0"/>
              <a:t>Texas </a:t>
            </a:r>
            <a:r>
              <a:rPr lang="en-US" sz="2400" dirty="0"/>
              <a:t>Growth </a:t>
            </a:r>
            <a:r>
              <a:rPr lang="en-US" sz="2400" dirty="0" smtClean="0"/>
              <a:t>Was Below </a:t>
            </a:r>
            <a:r>
              <a:rPr lang="en-US" sz="2400" dirty="0"/>
              <a:t>National Average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141" y="234179"/>
            <a:ext cx="6653719" cy="44185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6123"/>
            <a:ext cx="7725654" cy="590366"/>
          </a:xfrm>
        </p:spPr>
        <p:txBody>
          <a:bodyPr/>
          <a:lstStyle/>
          <a:p>
            <a:r>
              <a:rPr lang="en-US" dirty="0" smtClean="0"/>
              <a:t>Texas Job Growth Now 4</a:t>
            </a:r>
            <a:r>
              <a:rPr lang="en-US" baseline="30000" dirty="0" smtClean="0"/>
              <a:t>th</a:t>
            </a:r>
            <a:r>
              <a:rPr lang="en-US" dirty="0" smtClean="0"/>
              <a:t> Fastest Among States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78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542"/>
            <a:ext cx="7725654" cy="1082117"/>
          </a:xfrm>
        </p:spPr>
        <p:txBody>
          <a:bodyPr/>
          <a:lstStyle/>
          <a:p>
            <a:r>
              <a:rPr lang="en-US" dirty="0"/>
              <a:t>Texas Economy Expanding </a:t>
            </a:r>
            <a:r>
              <a:rPr lang="en-US" dirty="0" smtClean="0"/>
              <a:t>Above </a:t>
            </a:r>
            <a:r>
              <a:rPr lang="en-US" dirty="0"/>
              <a:t>Trend After </a:t>
            </a:r>
            <a:r>
              <a:rPr lang="en-US" dirty="0" smtClean="0"/>
              <a:t>Weakness in 2015 and 2016</a:t>
            </a:r>
            <a:br>
              <a:rPr lang="en-US" dirty="0" smtClean="0"/>
            </a:br>
            <a:r>
              <a:rPr lang="en-US" sz="1400" dirty="0" smtClean="0"/>
              <a:t>(Texas Business-Cycle Index)</a:t>
            </a:r>
            <a:endParaRPr lang="en-US" sz="2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985370"/>
            <a:ext cx="5289550" cy="364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76123"/>
            <a:ext cx="7725654" cy="655397"/>
          </a:xfrm>
        </p:spPr>
        <p:txBody>
          <a:bodyPr/>
          <a:lstStyle/>
          <a:p>
            <a:r>
              <a:rPr lang="en-US" dirty="0" smtClean="0"/>
              <a:t>I-35 Corridor Continues to Grow, </a:t>
            </a:r>
            <a:br>
              <a:rPr lang="en-US" dirty="0" smtClean="0"/>
            </a:br>
            <a:r>
              <a:rPr lang="en-US" dirty="0" smtClean="0"/>
              <a:t>Energy Metros Rebounding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768" y="403821"/>
            <a:ext cx="5796466" cy="420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0134" y="38023"/>
            <a:ext cx="7725654" cy="655397"/>
          </a:xfrm>
        </p:spPr>
        <p:txBody>
          <a:bodyPr/>
          <a:lstStyle/>
          <a:p>
            <a:r>
              <a:rPr lang="en-US" dirty="0" smtClean="0"/>
              <a:t>Goods-Producing Industries Rebounding in 2017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1" y="239052"/>
            <a:ext cx="6045200" cy="437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94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0134" y="38023"/>
            <a:ext cx="7725654" cy="655397"/>
          </a:xfrm>
        </p:spPr>
        <p:txBody>
          <a:bodyPr/>
          <a:lstStyle/>
          <a:p>
            <a:r>
              <a:rPr lang="en-US" dirty="0" smtClean="0"/>
              <a:t>Texas Manufacturing Outlook Survey Shows Significant Improvement This Year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20" y="693420"/>
            <a:ext cx="6324600" cy="390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2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174" y="68503"/>
            <a:ext cx="7725654" cy="655397"/>
          </a:xfrm>
        </p:spPr>
        <p:txBody>
          <a:bodyPr/>
          <a:lstStyle/>
          <a:p>
            <a:r>
              <a:rPr lang="en-US" dirty="0" smtClean="0"/>
              <a:t>Recently Rig </a:t>
            </a:r>
            <a:r>
              <a:rPr lang="en-US" dirty="0"/>
              <a:t>Count </a:t>
            </a:r>
            <a:r>
              <a:rPr lang="en-US" dirty="0" smtClean="0"/>
              <a:t>Has </a:t>
            </a:r>
            <a:r>
              <a:rPr lang="en-US" dirty="0"/>
              <a:t>Flattened </a:t>
            </a:r>
            <a:r>
              <a:rPr lang="en-US" dirty="0" smtClean="0"/>
              <a:t>Out After Strong Growth Since Mid-2016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9C14A8-3742-104C-87E5-B5DE088EAF4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670" y="600120"/>
            <a:ext cx="6179350" cy="399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39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Fed_Blue">
  <a:themeElements>
    <a:clrScheme name="FRBD">
      <a:dk1>
        <a:srgbClr val="2D3133"/>
      </a:dk1>
      <a:lt1>
        <a:sysClr val="window" lastClr="FFFFFF"/>
      </a:lt1>
      <a:dk2>
        <a:srgbClr val="092237"/>
      </a:dk2>
      <a:lt2>
        <a:srgbClr val="D3DADE"/>
      </a:lt2>
      <a:accent1>
        <a:srgbClr val="166DB7"/>
      </a:accent1>
      <a:accent2>
        <a:srgbClr val="859097"/>
      </a:accent2>
      <a:accent3>
        <a:srgbClr val="62ABCA"/>
      </a:accent3>
      <a:accent4>
        <a:srgbClr val="62BB47"/>
      </a:accent4>
      <a:accent5>
        <a:srgbClr val="0A9E9E"/>
      </a:accent5>
      <a:accent6>
        <a:srgbClr val="F47821"/>
      </a:accent6>
      <a:hlink>
        <a:srgbClr val="C3372A"/>
      </a:hlink>
      <a:folHlink>
        <a:srgbClr val="3E141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2C68F6E7C57F498E3861717F4B2EF4" ma:contentTypeVersion="1" ma:contentTypeDescription="Create a new document." ma:contentTypeScope="" ma:versionID="87b216a30834f2692fb76149fe2e4330">
  <xsd:schema xmlns:xsd="http://www.w3.org/2001/XMLSchema" xmlns:xs="http://www.w3.org/2001/XMLSchema" xmlns:p="http://schemas.microsoft.com/office/2006/metadata/properties" xmlns:ns2="ecee8a86-4ed7-45e1-b98e-7909d154be50" xmlns:ns3="d18b261a-0edf-433c-ade6-b4c5a8c9ad88" targetNamespace="http://schemas.microsoft.com/office/2006/metadata/properties" ma:root="true" ma:fieldsID="c7e47b56d3856e845c3233a4f721e60a" ns2:_="" ns3:_="">
    <xsd:import namespace="ecee8a86-4ed7-45e1-b98e-7909d154be50"/>
    <xsd:import namespace="d18b261a-0edf-433c-ade6-b4c5a8c9ad88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e8a86-4ed7-45e1-b98e-7909d154be50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8b261a-0edf-433c-ade6-b4c5a8c9ad88" elementFormDefault="qualified">
    <xsd:import namespace="http://schemas.microsoft.com/office/2006/documentManagement/types"/>
    <xsd:import namespace="http://schemas.microsoft.com/office/infopath/2007/PartnerControls"/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Nintex conditional workflow start</Name>
    <Synchronization>Synchronous</Synchronization>
    <Type>10001</Type>
    <SequenceNumber>50000</SequenceNumber>
    <Assembly>Nintex.Workflow, Version=1.0.0.0, Culture=neutral, PublicKeyToken=913f6bae0ca5ae12</Assembly>
    <Class>Nintex.Workflow.ConditionalWorkflowStartReceiver</Class>
    <Data>635555554250661085</Data>
    <Filter/>
  </Receiver>
  <Receiver>
    <Name>Nintex conditional workflow start</Name>
    <Synchronization>Synchronous</Synchronization>
    <Type>10002</Type>
    <SequenceNumber>50000</SequenceNumber>
    <Assembly>Nintex.Workflow, Version=1.0.0.0, Culture=neutral, PublicKeyToken=913f6bae0ca5ae12</Assembly>
    <Class>Nintex.Workflow.ConditionalWorkflowStartReceiver</Class>
    <Data>635555554250661085</Data>
    <Filter/>
  </Receiver>
  <Receiver>
    <Name>Nintex conditional workflow start</Name>
    <Synchronization>Synchronous</Synchronization>
    <Type>2</Type>
    <SequenceNumber>50000</SequenceNumber>
    <Assembly>Nintex.Workflow, Version=1.0.0.0, Culture=neutral, PublicKeyToken=913f6bae0ca5ae12</Assembly>
    <Class>Nintex.Workflow.ConditionalWorkflowStartReceiver</Class>
    <Data>635555554250661085</Data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s xmlns="ecee8a86-4ed7-45e1-b98e-7909d154be50" xsi:nil="true"/>
    <_dlc_DocId xmlns="d18b261a-0edf-433c-ade6-b4c5a8c9ad88">UZD6JJ247QYQ-4664-303</_dlc_DocId>
    <_dlc_DocIdUrl xmlns="d18b261a-0edf-433c-ade6-b4c5a8c9ad88">
      <Url>https://fedsharesites.frb.org/dist/11K/DALLAS/PA/Outreach/_layouts/15/DocIdRedir.aspx?ID=UZD6JJ247QYQ-4664-303</Url>
      <Description>UZD6JJ247QYQ-4664-303</Description>
    </_dlc_DocIdUrl>
  </documentManagement>
</p:properties>
</file>

<file path=customXml/itemProps1.xml><?xml version="1.0" encoding="utf-8"?>
<ds:datastoreItem xmlns:ds="http://schemas.openxmlformats.org/officeDocument/2006/customXml" ds:itemID="{792FB28A-E335-4BD2-B9EC-7C440B07818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91842-2A86-4AC0-BB03-C59B55A1D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e8a86-4ed7-45e1-b98e-7909d154be50"/>
    <ds:schemaRef ds:uri="d18b261a-0edf-433c-ade6-b4c5a8c9ad8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A38CF-32B5-4909-8CF7-21DEB03BF06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575518-2A96-49FF-85F2-FEE02893A8E4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ecee8a86-4ed7-45e1-b98e-7909d154be50"/>
    <ds:schemaRef ds:uri="http://purl.org/dc/terms/"/>
    <ds:schemaRef ds:uri="d18b261a-0edf-433c-ade6-b4c5a8c9ad88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10866</TotalTime>
  <Words>509</Words>
  <Application>Microsoft Office PowerPoint</Application>
  <PresentationFormat>On-screen Show (16:9)</PresentationFormat>
  <Paragraphs>63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Franklin Gothic Book</vt:lpstr>
      <vt:lpstr>Wingdings</vt:lpstr>
      <vt:lpstr>1_Fed_Blue</vt:lpstr>
      <vt:lpstr> Texas Economic Outlook: Cruising in Third Gear </vt:lpstr>
      <vt:lpstr>Texas Economic Growth Weak in 2015 and 2016, Accelerating This Year</vt:lpstr>
      <vt:lpstr>2016 Texas Growth Was Below National Average</vt:lpstr>
      <vt:lpstr>Texas Job Growth Now 4th Fastest Among States</vt:lpstr>
      <vt:lpstr>Texas Economy Expanding Above Trend After Weakness in 2015 and 2016 (Texas Business-Cycle Index)</vt:lpstr>
      <vt:lpstr>I-35 Corridor Continues to Grow,  Energy Metros Rebounding</vt:lpstr>
      <vt:lpstr>Goods-Producing Industries Rebounding in 2017</vt:lpstr>
      <vt:lpstr>Texas Manufacturing Outlook Survey Shows Significant Improvement This Year</vt:lpstr>
      <vt:lpstr>Recently Rig Count Has Flattened Out After Strong Growth Since Mid-2016</vt:lpstr>
      <vt:lpstr>Energy Survey Suggests Continued Growth in Energy Activity Going into 2018</vt:lpstr>
      <vt:lpstr>Texas Leading Index Components Mostly Positive After Adjusting for Temporary Hurricane Effects</vt:lpstr>
      <vt:lpstr>Texas Jobs Forecasted to Grow 2.0% to 3.0% in  2017 and 2018</vt:lpstr>
      <vt:lpstr>Corpus Christi Job Benefits from Eagle Ford Boom; Declined with 2015-16 Oil Bust</vt:lpstr>
      <vt:lpstr>Corpus Christi Job Growth Strong in 2017</vt:lpstr>
      <vt:lpstr>Hurricane Harvey’s Net Impact on Gulf Coast Jobs Should be Transitory</vt:lpstr>
      <vt:lpstr>Summary</vt:lpstr>
      <vt:lpstr>Public Resources from the Dallas Fed:</vt:lpstr>
    </vt:vector>
  </TitlesOfParts>
  <Company>Frb Dallas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Darcy Melton</dc:creator>
  <cp:lastModifiedBy>Lee, Shay</cp:lastModifiedBy>
  <cp:revision>503</cp:revision>
  <cp:lastPrinted>2017-10-16T16:37:11Z</cp:lastPrinted>
  <dcterms:created xsi:type="dcterms:W3CDTF">2016-06-20T20:44:26Z</dcterms:created>
  <dcterms:modified xsi:type="dcterms:W3CDTF">2017-11-17T15:39:32Z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0x010100A62C68F6E7C57F498E3861717F4B2EF4</vt:lpwstr>
  </property>
  <property fmtid="{D5CDD505-2E9C-101B-9397-08002B2CF9AE}" pid="3" name="_dlc_DocIdItemGuid">
    <vt:lpwstr>566a101b-9896-4427-aa95-57db2883b434</vt:lpwstr>
  </property>
  <property fmtid="{D5CDD505-2E9C-101B-9397-08002B2CF9AE}" pid="4" name="TitusGUID">
    <vt:lpwstr>3920178f-bbf8-4055-abce-0bfe71d0daa5</vt:lpwstr>
  </property>
</Properties>
</file>